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CBDE"/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0443" autoAdjust="0"/>
  </p:normalViewPr>
  <p:slideViewPr>
    <p:cSldViewPr snapToGrid="0" showGuides="1">
      <p:cViewPr varScale="1">
        <p:scale>
          <a:sx n="54" d="100"/>
          <a:sy n="54" d="100"/>
        </p:scale>
        <p:origin x="1254" y="78"/>
      </p:cViewPr>
      <p:guideLst>
        <p:guide orient="horz" pos="2136"/>
        <p:guide pos="37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A18853-D839-4216-B294-D696AA225CC2}" type="doc">
      <dgm:prSet loTypeId="urn:microsoft.com/office/officeart/2005/8/layout/funnel1" loCatId="relationship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3337B6D-6DFF-4ADB-9C05-7E09B35BD673}">
      <dgm:prSet phldrT="[Text]"/>
      <dgm:spPr/>
      <dgm:t>
        <a:bodyPr/>
        <a:lstStyle/>
        <a:p>
          <a:r>
            <a:rPr lang="en-US" dirty="0"/>
            <a:t>Computer Science</a:t>
          </a:r>
        </a:p>
      </dgm:t>
    </dgm:pt>
    <dgm:pt modelId="{2108D573-CBD0-4135-B81B-A0D9C15A1972}" type="parTrans" cxnId="{B81A913C-6DB6-4255-81E6-44588736DA74}">
      <dgm:prSet/>
      <dgm:spPr/>
      <dgm:t>
        <a:bodyPr/>
        <a:lstStyle/>
        <a:p>
          <a:endParaRPr lang="en-US"/>
        </a:p>
      </dgm:t>
    </dgm:pt>
    <dgm:pt modelId="{FCD55569-FEEE-4C6F-B603-3BAB30BE8387}" type="sibTrans" cxnId="{B81A913C-6DB6-4255-81E6-44588736DA74}">
      <dgm:prSet/>
      <dgm:spPr/>
      <dgm:t>
        <a:bodyPr/>
        <a:lstStyle/>
        <a:p>
          <a:endParaRPr lang="en-US"/>
        </a:p>
      </dgm:t>
    </dgm:pt>
    <dgm:pt modelId="{97575475-E714-4B4D-B043-1F253A0BBDEA}">
      <dgm:prSet phldrT="[Text]"/>
      <dgm:spPr/>
      <dgm:t>
        <a:bodyPr/>
        <a:lstStyle/>
        <a:p>
          <a:r>
            <a:rPr lang="en-US" dirty="0"/>
            <a:t>Statistics</a:t>
          </a:r>
        </a:p>
      </dgm:t>
    </dgm:pt>
    <dgm:pt modelId="{51656894-8D5E-44E9-A90A-95079E90B09D}" type="parTrans" cxnId="{1AFA4625-B265-4DEE-B2AC-933D0B97D712}">
      <dgm:prSet/>
      <dgm:spPr/>
      <dgm:t>
        <a:bodyPr/>
        <a:lstStyle/>
        <a:p>
          <a:endParaRPr lang="en-US"/>
        </a:p>
      </dgm:t>
    </dgm:pt>
    <dgm:pt modelId="{F0D216B5-0AFC-45D1-B84E-4328CC6689F9}" type="sibTrans" cxnId="{1AFA4625-B265-4DEE-B2AC-933D0B97D712}">
      <dgm:prSet/>
      <dgm:spPr/>
      <dgm:t>
        <a:bodyPr/>
        <a:lstStyle/>
        <a:p>
          <a:endParaRPr lang="en-US"/>
        </a:p>
      </dgm:t>
    </dgm:pt>
    <dgm:pt modelId="{3AFAE2DA-7295-4200-8891-E13060A467AF}">
      <dgm:prSet phldrT="[Text]"/>
      <dgm:spPr/>
      <dgm:t>
        <a:bodyPr/>
        <a:lstStyle/>
        <a:p>
          <a:r>
            <a:rPr lang="en-US"/>
            <a:t>Data Science</a:t>
          </a:r>
          <a:endParaRPr lang="en-US" dirty="0"/>
        </a:p>
      </dgm:t>
    </dgm:pt>
    <dgm:pt modelId="{5874A4D4-8804-4B41-9281-81EA40B062EA}" type="parTrans" cxnId="{0F11D7AD-423C-4598-B455-D57CA55C3F6A}">
      <dgm:prSet/>
      <dgm:spPr/>
      <dgm:t>
        <a:bodyPr/>
        <a:lstStyle/>
        <a:p>
          <a:endParaRPr lang="en-US"/>
        </a:p>
      </dgm:t>
    </dgm:pt>
    <dgm:pt modelId="{66064143-3359-4261-A8BC-A0AFCB8E097B}" type="sibTrans" cxnId="{0F11D7AD-423C-4598-B455-D57CA55C3F6A}">
      <dgm:prSet/>
      <dgm:spPr/>
      <dgm:t>
        <a:bodyPr/>
        <a:lstStyle/>
        <a:p>
          <a:endParaRPr lang="en-US"/>
        </a:p>
      </dgm:t>
    </dgm:pt>
    <dgm:pt modelId="{E1BFC1CE-AAD0-4A6D-98C3-E3EEC2B75B59}">
      <dgm:prSet phldrT="[Text]"/>
      <dgm:spPr/>
      <dgm:t>
        <a:bodyPr/>
        <a:lstStyle/>
        <a:p>
          <a:r>
            <a:rPr lang="en-US"/>
            <a:t>Subject Matter Expertise</a:t>
          </a:r>
          <a:endParaRPr lang="en-US" dirty="0"/>
        </a:p>
      </dgm:t>
    </dgm:pt>
    <dgm:pt modelId="{77B36500-8C70-4967-942C-E68444BECA3C}" type="parTrans" cxnId="{CC8814CE-702F-4E89-9466-D9243B7A721D}">
      <dgm:prSet/>
      <dgm:spPr/>
      <dgm:t>
        <a:bodyPr/>
        <a:lstStyle/>
        <a:p>
          <a:endParaRPr lang="en-US"/>
        </a:p>
      </dgm:t>
    </dgm:pt>
    <dgm:pt modelId="{54181543-726B-4F8C-9316-619F37A30102}" type="sibTrans" cxnId="{CC8814CE-702F-4E89-9466-D9243B7A721D}">
      <dgm:prSet/>
      <dgm:spPr/>
      <dgm:t>
        <a:bodyPr/>
        <a:lstStyle/>
        <a:p>
          <a:endParaRPr lang="en-US"/>
        </a:p>
      </dgm:t>
    </dgm:pt>
    <dgm:pt modelId="{6A35F930-D1E8-477C-ACBA-640293047B11}" type="pres">
      <dgm:prSet presAssocID="{61A18853-D839-4216-B294-D696AA225CC2}" presName="Name0" presStyleCnt="0">
        <dgm:presLayoutVars>
          <dgm:chMax val="4"/>
          <dgm:resizeHandles val="exact"/>
        </dgm:presLayoutVars>
      </dgm:prSet>
      <dgm:spPr/>
    </dgm:pt>
    <dgm:pt modelId="{A64C7596-4A06-4531-ACC4-9B3BE0692211}" type="pres">
      <dgm:prSet presAssocID="{61A18853-D839-4216-B294-D696AA225CC2}" presName="ellipse" presStyleLbl="trBgShp" presStyleIdx="0" presStyleCnt="1"/>
      <dgm:spPr/>
    </dgm:pt>
    <dgm:pt modelId="{59A46126-8676-4592-B76E-0E845F0D3CAF}" type="pres">
      <dgm:prSet presAssocID="{61A18853-D839-4216-B294-D696AA225CC2}" presName="arrow1" presStyleLbl="fgShp" presStyleIdx="0" presStyleCnt="1"/>
      <dgm:spPr/>
    </dgm:pt>
    <dgm:pt modelId="{12D1A664-4440-46DD-9BDB-74F027637696}" type="pres">
      <dgm:prSet presAssocID="{61A18853-D839-4216-B294-D696AA225CC2}" presName="rectangle" presStyleLbl="revTx" presStyleIdx="0" presStyleCnt="1">
        <dgm:presLayoutVars>
          <dgm:bulletEnabled val="1"/>
        </dgm:presLayoutVars>
      </dgm:prSet>
      <dgm:spPr/>
    </dgm:pt>
    <dgm:pt modelId="{460CABE9-4A9E-4271-98E2-30338A51199D}" type="pres">
      <dgm:prSet presAssocID="{97575475-E714-4B4D-B043-1F253A0BBDEA}" presName="item1" presStyleLbl="node1" presStyleIdx="0" presStyleCnt="3">
        <dgm:presLayoutVars>
          <dgm:bulletEnabled val="1"/>
        </dgm:presLayoutVars>
      </dgm:prSet>
      <dgm:spPr/>
    </dgm:pt>
    <dgm:pt modelId="{10475998-978D-4024-9C09-78D41EC52B72}" type="pres">
      <dgm:prSet presAssocID="{E1BFC1CE-AAD0-4A6D-98C3-E3EEC2B75B59}" presName="item2" presStyleLbl="node1" presStyleIdx="1" presStyleCnt="3">
        <dgm:presLayoutVars>
          <dgm:bulletEnabled val="1"/>
        </dgm:presLayoutVars>
      </dgm:prSet>
      <dgm:spPr/>
    </dgm:pt>
    <dgm:pt modelId="{627CA274-EFA8-4CCD-A513-F650EE5D19F4}" type="pres">
      <dgm:prSet presAssocID="{3AFAE2DA-7295-4200-8891-E13060A467AF}" presName="item3" presStyleLbl="node1" presStyleIdx="2" presStyleCnt="3">
        <dgm:presLayoutVars>
          <dgm:bulletEnabled val="1"/>
        </dgm:presLayoutVars>
      </dgm:prSet>
      <dgm:spPr/>
    </dgm:pt>
    <dgm:pt modelId="{47556CD9-00E7-4536-BD3C-F6B3A695F9F4}" type="pres">
      <dgm:prSet presAssocID="{61A18853-D839-4216-B294-D696AA225CC2}" presName="funnel" presStyleLbl="trAlignAcc1" presStyleIdx="0" presStyleCnt="1"/>
      <dgm:spPr/>
    </dgm:pt>
  </dgm:ptLst>
  <dgm:cxnLst>
    <dgm:cxn modelId="{CC2F5100-4CA7-4807-9EEB-258892A1186F}" type="presOf" srcId="{3AFAE2DA-7295-4200-8891-E13060A467AF}" destId="{12D1A664-4440-46DD-9BDB-74F027637696}" srcOrd="0" destOrd="0" presId="urn:microsoft.com/office/officeart/2005/8/layout/funnel1"/>
    <dgm:cxn modelId="{FF2A8B19-B600-4CF7-86EF-219A47E6DF4E}" type="presOf" srcId="{97575475-E714-4B4D-B043-1F253A0BBDEA}" destId="{10475998-978D-4024-9C09-78D41EC52B72}" srcOrd="0" destOrd="0" presId="urn:microsoft.com/office/officeart/2005/8/layout/funnel1"/>
    <dgm:cxn modelId="{1AFA4625-B265-4DEE-B2AC-933D0B97D712}" srcId="{61A18853-D839-4216-B294-D696AA225CC2}" destId="{97575475-E714-4B4D-B043-1F253A0BBDEA}" srcOrd="1" destOrd="0" parTransId="{51656894-8D5E-44E9-A90A-95079E90B09D}" sibTransId="{F0D216B5-0AFC-45D1-B84E-4328CC6689F9}"/>
    <dgm:cxn modelId="{B81A913C-6DB6-4255-81E6-44588736DA74}" srcId="{61A18853-D839-4216-B294-D696AA225CC2}" destId="{33337B6D-6DFF-4ADB-9C05-7E09B35BD673}" srcOrd="0" destOrd="0" parTransId="{2108D573-CBD0-4135-B81B-A0D9C15A1972}" sibTransId="{FCD55569-FEEE-4C6F-B603-3BAB30BE8387}"/>
    <dgm:cxn modelId="{2AEC92A3-C1CE-4220-B013-F3E3EA3FB4B2}" type="presOf" srcId="{E1BFC1CE-AAD0-4A6D-98C3-E3EEC2B75B59}" destId="{460CABE9-4A9E-4271-98E2-30338A51199D}" srcOrd="0" destOrd="0" presId="urn:microsoft.com/office/officeart/2005/8/layout/funnel1"/>
    <dgm:cxn modelId="{0F11D7AD-423C-4598-B455-D57CA55C3F6A}" srcId="{61A18853-D839-4216-B294-D696AA225CC2}" destId="{3AFAE2DA-7295-4200-8891-E13060A467AF}" srcOrd="3" destOrd="0" parTransId="{5874A4D4-8804-4B41-9281-81EA40B062EA}" sibTransId="{66064143-3359-4261-A8BC-A0AFCB8E097B}"/>
    <dgm:cxn modelId="{6BB408CA-47E3-4E27-AEA0-349EA2D5CA80}" type="presOf" srcId="{61A18853-D839-4216-B294-D696AA225CC2}" destId="{6A35F930-D1E8-477C-ACBA-640293047B11}" srcOrd="0" destOrd="0" presId="urn:microsoft.com/office/officeart/2005/8/layout/funnel1"/>
    <dgm:cxn modelId="{CC8814CE-702F-4E89-9466-D9243B7A721D}" srcId="{61A18853-D839-4216-B294-D696AA225CC2}" destId="{E1BFC1CE-AAD0-4A6D-98C3-E3EEC2B75B59}" srcOrd="2" destOrd="0" parTransId="{77B36500-8C70-4967-942C-E68444BECA3C}" sibTransId="{54181543-726B-4F8C-9316-619F37A30102}"/>
    <dgm:cxn modelId="{0474ACE2-AB19-4928-BB12-D621619777DE}" type="presOf" srcId="{33337B6D-6DFF-4ADB-9C05-7E09B35BD673}" destId="{627CA274-EFA8-4CCD-A513-F650EE5D19F4}" srcOrd="0" destOrd="0" presId="urn:microsoft.com/office/officeart/2005/8/layout/funnel1"/>
    <dgm:cxn modelId="{3DB886D1-884E-4DBE-8DD5-0E2D57FED72F}" type="presParOf" srcId="{6A35F930-D1E8-477C-ACBA-640293047B11}" destId="{A64C7596-4A06-4531-ACC4-9B3BE0692211}" srcOrd="0" destOrd="0" presId="urn:microsoft.com/office/officeart/2005/8/layout/funnel1"/>
    <dgm:cxn modelId="{FA56DEDC-D4B9-48F0-BDAD-34A69BE9F4D7}" type="presParOf" srcId="{6A35F930-D1E8-477C-ACBA-640293047B11}" destId="{59A46126-8676-4592-B76E-0E845F0D3CAF}" srcOrd="1" destOrd="0" presId="urn:microsoft.com/office/officeart/2005/8/layout/funnel1"/>
    <dgm:cxn modelId="{8BEA046E-FA68-491F-BA4B-A1641317551B}" type="presParOf" srcId="{6A35F930-D1E8-477C-ACBA-640293047B11}" destId="{12D1A664-4440-46DD-9BDB-74F027637696}" srcOrd="2" destOrd="0" presId="urn:microsoft.com/office/officeart/2005/8/layout/funnel1"/>
    <dgm:cxn modelId="{591D0ED6-BA5D-481D-9F66-FF7EF405EB65}" type="presParOf" srcId="{6A35F930-D1E8-477C-ACBA-640293047B11}" destId="{460CABE9-4A9E-4271-98E2-30338A51199D}" srcOrd="3" destOrd="0" presId="urn:microsoft.com/office/officeart/2005/8/layout/funnel1"/>
    <dgm:cxn modelId="{E121C6F1-CE0B-43B4-AA5B-92AAFD544BB9}" type="presParOf" srcId="{6A35F930-D1E8-477C-ACBA-640293047B11}" destId="{10475998-978D-4024-9C09-78D41EC52B72}" srcOrd="4" destOrd="0" presId="urn:microsoft.com/office/officeart/2005/8/layout/funnel1"/>
    <dgm:cxn modelId="{05567B42-E591-4603-A421-D0FCD46CB8D7}" type="presParOf" srcId="{6A35F930-D1E8-477C-ACBA-640293047B11}" destId="{627CA274-EFA8-4CCD-A513-F650EE5D19F4}" srcOrd="5" destOrd="0" presId="urn:microsoft.com/office/officeart/2005/8/layout/funnel1"/>
    <dgm:cxn modelId="{02D5A71D-9D5B-4DE4-BC46-D249DCA4801E}" type="presParOf" srcId="{6A35F930-D1E8-477C-ACBA-640293047B11}" destId="{47556CD9-00E7-4536-BD3C-F6B3A695F9F4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C7596-4A06-4531-ACC4-9B3BE0692211}">
      <dsp:nvSpPr>
        <dsp:cNvPr id="0" name=""/>
        <dsp:cNvSpPr/>
      </dsp:nvSpPr>
      <dsp:spPr>
        <a:xfrm>
          <a:off x="3303222" y="164068"/>
          <a:ext cx="3256121" cy="1130808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A46126-8676-4592-B76E-0E845F0D3CAF}">
      <dsp:nvSpPr>
        <dsp:cNvPr id="0" name=""/>
        <dsp:cNvSpPr/>
      </dsp:nvSpPr>
      <dsp:spPr>
        <a:xfrm>
          <a:off x="4620815" y="2933033"/>
          <a:ext cx="631031" cy="403860"/>
        </a:xfrm>
        <a:prstGeom prst="down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00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12D1A664-4440-46DD-9BDB-74F027637696}">
      <dsp:nvSpPr>
        <dsp:cNvPr id="0" name=""/>
        <dsp:cNvSpPr/>
      </dsp:nvSpPr>
      <dsp:spPr>
        <a:xfrm>
          <a:off x="3421856" y="3256121"/>
          <a:ext cx="3028950" cy="7572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Data Science</a:t>
          </a:r>
          <a:endParaRPr lang="en-US" sz="2600" kern="1200" dirty="0"/>
        </a:p>
      </dsp:txBody>
      <dsp:txXfrm>
        <a:off x="3421856" y="3256121"/>
        <a:ext cx="3028950" cy="757237"/>
      </dsp:txXfrm>
    </dsp:sp>
    <dsp:sp modelId="{460CABE9-4A9E-4271-98E2-30338A51199D}">
      <dsp:nvSpPr>
        <dsp:cNvPr id="0" name=""/>
        <dsp:cNvSpPr/>
      </dsp:nvSpPr>
      <dsp:spPr>
        <a:xfrm>
          <a:off x="4487037" y="1382210"/>
          <a:ext cx="1135856" cy="113585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Subject Matter Expertise</a:t>
          </a:r>
          <a:endParaRPr lang="en-US" sz="1400" kern="1200" dirty="0"/>
        </a:p>
      </dsp:txBody>
      <dsp:txXfrm>
        <a:off x="4653379" y="1548552"/>
        <a:ext cx="803172" cy="803172"/>
      </dsp:txXfrm>
    </dsp:sp>
    <dsp:sp modelId="{10475998-978D-4024-9C09-78D41EC52B72}">
      <dsp:nvSpPr>
        <dsp:cNvPr id="0" name=""/>
        <dsp:cNvSpPr/>
      </dsp:nvSpPr>
      <dsp:spPr>
        <a:xfrm>
          <a:off x="3674269" y="530066"/>
          <a:ext cx="1135856" cy="113585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Statistics</a:t>
          </a:r>
        </a:p>
      </dsp:txBody>
      <dsp:txXfrm>
        <a:off x="3840611" y="696408"/>
        <a:ext cx="803172" cy="803172"/>
      </dsp:txXfrm>
    </dsp:sp>
    <dsp:sp modelId="{627CA274-EFA8-4CCD-A513-F650EE5D19F4}">
      <dsp:nvSpPr>
        <dsp:cNvPr id="0" name=""/>
        <dsp:cNvSpPr/>
      </dsp:nvSpPr>
      <dsp:spPr>
        <a:xfrm>
          <a:off x="4835366" y="255441"/>
          <a:ext cx="1135856" cy="113585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Computer Science</a:t>
          </a:r>
        </a:p>
      </dsp:txBody>
      <dsp:txXfrm>
        <a:off x="5001708" y="421783"/>
        <a:ext cx="803172" cy="803172"/>
      </dsp:txXfrm>
    </dsp:sp>
    <dsp:sp modelId="{47556CD9-00E7-4536-BD3C-F6B3A695F9F4}">
      <dsp:nvSpPr>
        <dsp:cNvPr id="0" name=""/>
        <dsp:cNvSpPr/>
      </dsp:nvSpPr>
      <dsp:spPr>
        <a:xfrm>
          <a:off x="3169443" y="25241"/>
          <a:ext cx="3533775" cy="2827020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3/22/2018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created your Notebook, you can share it with others by downloading it.</a:t>
            </a:r>
          </a:p>
          <a:p>
            <a:r>
              <a:rPr lang="en-US" dirty="0"/>
              <a:t>In the top right, click the "File" menu and hover over the "Download as" option.</a:t>
            </a:r>
          </a:p>
          <a:p>
            <a:r>
              <a:rPr lang="en-US" dirty="0"/>
              <a:t>Two useful ways of downloading the Notebook are as "Notebook (.</a:t>
            </a:r>
            <a:r>
              <a:rPr lang="en-US" dirty="0" err="1"/>
              <a:t>ipynb</a:t>
            </a:r>
            <a:r>
              <a:rPr lang="en-US" dirty="0"/>
              <a:t>)" and "HTML (.html)".</a:t>
            </a:r>
          </a:p>
          <a:p>
            <a:r>
              <a:rPr lang="en-US" dirty="0"/>
              <a:t>The Notebook file is the source file of the document, while the HTML file is shareable with non-programmers.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114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Science is a profession that combines Computer Science, Statistics, and many other disciplines to answer questions about the world.</a:t>
            </a:r>
          </a:p>
          <a:p>
            <a:r>
              <a:rPr lang="en-US" dirty="0"/>
              <a:t>Data Scientists use data and programming to answer real questions.</a:t>
            </a:r>
          </a:p>
          <a:p>
            <a:r>
              <a:rPr lang="en-US" dirty="0"/>
              <a:t>Python is a popular language for Data Science because there are many tools available to make that task easier.</a:t>
            </a:r>
          </a:p>
          <a:p>
            <a:r>
              <a:rPr lang="en-US" dirty="0" err="1"/>
              <a:t>Jupter</a:t>
            </a:r>
            <a:r>
              <a:rPr lang="en-US" dirty="0"/>
              <a:t> Notebooks are one such tool.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340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Jupyter</a:t>
            </a:r>
            <a:r>
              <a:rPr lang="en-US" dirty="0"/>
              <a:t> Notebook is a document that can combine text, code, and the output of code all into one place.</a:t>
            </a:r>
          </a:p>
          <a:p>
            <a:r>
              <a:rPr lang="en-US" dirty="0"/>
              <a:t>Data Scientists use </a:t>
            </a:r>
            <a:r>
              <a:rPr lang="en-US" dirty="0" err="1"/>
              <a:t>Jupyter</a:t>
            </a:r>
            <a:r>
              <a:rPr lang="en-US" dirty="0"/>
              <a:t> Notebooks to share the results of their analysis in such a way that colleagues can review the results and the process.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54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is easily installed as part of the Anaconda distribution of Python.</a:t>
            </a:r>
          </a:p>
          <a:p>
            <a:r>
              <a:rPr lang="en-US" dirty="0"/>
              <a:t>Either by searching for the "</a:t>
            </a:r>
            <a:r>
              <a:rPr lang="en-US" dirty="0" err="1"/>
              <a:t>Jupyter</a:t>
            </a:r>
            <a:r>
              <a:rPr lang="en-US" dirty="0"/>
              <a:t> Notebook" application on your computer, or using the Anaconda Navigator, you can easily launch </a:t>
            </a:r>
            <a:r>
              <a:rPr lang="en-US" dirty="0" err="1"/>
              <a:t>Jupyter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0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</a:t>
            </a:r>
            <a:r>
              <a:rPr lang="en-US" dirty="0" err="1"/>
              <a:t>Jupyter</a:t>
            </a:r>
            <a:r>
              <a:rPr lang="en-US" dirty="0"/>
              <a:t> finishes loading, a new browser window will appear.</a:t>
            </a:r>
          </a:p>
          <a:p>
            <a:r>
              <a:rPr lang="en-US" dirty="0"/>
              <a:t>This window represents a folder on your computer that will store your </a:t>
            </a:r>
            <a:r>
              <a:rPr lang="en-US" dirty="0" err="1"/>
              <a:t>Jupyter</a:t>
            </a:r>
            <a:r>
              <a:rPr lang="en-US" dirty="0"/>
              <a:t> Notebooks.</a:t>
            </a:r>
          </a:p>
          <a:p>
            <a:r>
              <a:rPr lang="en-US" dirty="0"/>
              <a:t>You can choose any existing notebooks, which you may not have yet, by clicking on any files with a "</a:t>
            </a:r>
            <a:r>
              <a:rPr lang="en-US" dirty="0" err="1"/>
              <a:t>ipynb</a:t>
            </a:r>
            <a:r>
              <a:rPr lang="en-US" dirty="0"/>
              <a:t>" extension.</a:t>
            </a:r>
          </a:p>
          <a:p>
            <a:r>
              <a:rPr lang="en-US" dirty="0"/>
              <a:t>You may see other files and folders there, but you can ignore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625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create a new Notebook, click the "New" button in the top right, and then choose the "Python [</a:t>
            </a:r>
            <a:r>
              <a:rPr lang="en-US" dirty="0" err="1"/>
              <a:t>conda</a:t>
            </a:r>
            <a:r>
              <a:rPr lang="en-US" dirty="0"/>
              <a:t> root]" option from the "Notebooks" heading.</a:t>
            </a:r>
          </a:p>
          <a:p>
            <a:r>
              <a:rPr lang="en-US" dirty="0"/>
              <a:t>A new window will open with your freshly created Notebook ready to be edited.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059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Jupyter</a:t>
            </a:r>
            <a:r>
              <a:rPr lang="en-US" dirty="0"/>
              <a:t> Notebook is a series of "Cells".</a:t>
            </a:r>
          </a:p>
          <a:p>
            <a:r>
              <a:rPr lang="en-US" dirty="0"/>
              <a:t>New cells can be created by clicking the "+" button in the top-left.</a:t>
            </a:r>
          </a:p>
          <a:p>
            <a:r>
              <a:rPr lang="en-US" dirty="0"/>
              <a:t>Each cell can contain either Code or Markdown.</a:t>
            </a:r>
          </a:p>
          <a:p>
            <a:r>
              <a:rPr lang="en-US" dirty="0"/>
              <a:t>The type of a cell can be controlled by the drop-down menu in the middle of the top toolbar.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07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cells allow you to enter lines of Python code.</a:t>
            </a:r>
          </a:p>
          <a:p>
            <a:r>
              <a:rPr lang="en-US" dirty="0"/>
              <a:t>When you have finished editing the code, you can click the "Run" button in the toolbar.</a:t>
            </a:r>
          </a:p>
          <a:p>
            <a:r>
              <a:rPr lang="en-US" dirty="0"/>
              <a:t>The code will then be evaluated, and any output will be placed directly below the cell.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48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Markdown is a way of writing text that will add formatting.</a:t>
            </a:r>
          </a:p>
          <a:p>
            <a:r>
              <a:rPr lang="en-US" dirty="0"/>
              <a:t>This formatting is similar to what you would find in a document editor like Word or Google Docs.</a:t>
            </a:r>
          </a:p>
          <a:p>
            <a:r>
              <a:rPr lang="en-US" dirty="0"/>
              <a:t>For instance, if you put asterixis around a word, it will be italicized.</a:t>
            </a:r>
          </a:p>
          <a:p>
            <a:r>
              <a:rPr lang="en-US" dirty="0"/>
              <a:t>If you put a hash symbol at the beginning of a line, it will become a section header.</a:t>
            </a:r>
          </a:p>
          <a:p>
            <a:r>
              <a:rPr lang="en-US" dirty="0"/>
              <a:t>For more information about writing Markdown, you can check out the documentation in the link provided.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27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3/22/2018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3/22/2018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3/22/2018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 err="1"/>
              <a:t>Jupyter</a:t>
            </a:r>
            <a:r>
              <a:rPr lang="en-US" sz="6600" dirty="0"/>
              <a:t> Notebooks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5754864-5173-4E5F-A045-63605844CB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61">
        <p159:morph option="byObject"/>
      </p:transition>
    </mc:Choice>
    <mc:Fallback xmlns="">
      <p:transition spd="slow" advTm="43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BCD3-98FE-4D82-A6EF-9795F7EE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2D2ED56-81BD-44AC-A2E1-5B268131D87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939540" y="2111189"/>
            <a:ext cx="4603254" cy="402272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23B33FEF-1323-4BD1-B461-34A41A2A76C1}"/>
              </a:ext>
            </a:extLst>
          </p:cNvPr>
          <p:cNvSpPr/>
          <p:nvPr/>
        </p:nvSpPr>
        <p:spPr>
          <a:xfrm>
            <a:off x="6277984" y="2745439"/>
            <a:ext cx="1524000" cy="64545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78829FC5-E3B6-4C5E-8319-A8DB1482D434}"/>
              </a:ext>
            </a:extLst>
          </p:cNvPr>
          <p:cNvSpPr/>
          <p:nvPr/>
        </p:nvSpPr>
        <p:spPr>
          <a:xfrm>
            <a:off x="6277984" y="4654921"/>
            <a:ext cx="1524000" cy="64545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1026" name="Picture 2" descr="Image result for jupyter notebook file icon">
            <a:extLst>
              <a:ext uri="{FF2B5EF4-FFF2-40B4-BE49-F238E27FC236}">
                <a16:creationId xmlns:a16="http://schemas.microsoft.com/office/drawing/2014/main" id="{D9205C07-013B-4D88-BB11-BB08264C2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84" y="252408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html file">
            <a:extLst>
              <a:ext uri="{FF2B5EF4-FFF2-40B4-BE49-F238E27FC236}">
                <a16:creationId xmlns:a16="http://schemas.microsoft.com/office/drawing/2014/main" id="{2156434A-EFE6-4757-8810-39F8D9704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84" y="4463518"/>
            <a:ext cx="1069489" cy="1069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6DBE328-8CD9-4907-B386-08D265EAC7C5}"/>
              </a:ext>
            </a:extLst>
          </p:cNvPr>
          <p:cNvSpPr/>
          <p:nvPr/>
        </p:nvSpPr>
        <p:spPr>
          <a:xfrm>
            <a:off x="7727967" y="2123358"/>
            <a:ext cx="19178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Notebook (.</a:t>
            </a:r>
            <a:r>
              <a:rPr lang="en-US" dirty="0" err="1"/>
              <a:t>ipynb</a:t>
            </a:r>
            <a:r>
              <a:rPr lang="en-US" dirty="0"/>
              <a:t>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AA1E2-2F94-4211-B89F-FB121F4F1C86}"/>
              </a:ext>
            </a:extLst>
          </p:cNvPr>
          <p:cNvSpPr/>
          <p:nvPr/>
        </p:nvSpPr>
        <p:spPr>
          <a:xfrm>
            <a:off x="7872889" y="4044107"/>
            <a:ext cx="14686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HTML (.html)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AA0743A7-2FB2-4588-9B80-54ED3E5EE1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3189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7469">
        <p159:morph option="byObject"/>
      </p:transition>
    </mc:Choice>
    <mc:Fallback>
      <p:transition spd="slow" advTm="274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D82D9-A1C4-4DF4-8D57-82198727B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8522AB3-EC1D-4997-9826-A971BAFDB2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2625670"/>
              </p:ext>
            </p:extLst>
          </p:nvPr>
        </p:nvGraphicFramePr>
        <p:xfrm>
          <a:off x="1143000" y="2057400"/>
          <a:ext cx="9872663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B3B4032-F14B-4FCF-8FCB-36561756AD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204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3876">
        <p159:morph option="byObject"/>
      </p:transition>
    </mc:Choice>
    <mc:Fallback xmlns="">
      <p:transition spd="slow" advTm="238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65EFB-E74C-4B15-BCDB-D60409DE0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pic>
        <p:nvPicPr>
          <p:cNvPr id="8194" name="Picture 2" descr="example notebook of Lorenz differential equations">
            <a:extLst>
              <a:ext uri="{FF2B5EF4-FFF2-40B4-BE49-F238E27FC236}">
                <a16:creationId xmlns:a16="http://schemas.microsoft.com/office/drawing/2014/main" id="{511CC64E-4EA5-4C81-B76A-9AB290B17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879" y="1810871"/>
            <a:ext cx="5531762" cy="3917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923C138-63D3-469A-86F6-6608F701CC6F}"/>
              </a:ext>
            </a:extLst>
          </p:cNvPr>
          <p:cNvSpPr/>
          <p:nvPr/>
        </p:nvSpPr>
        <p:spPr>
          <a:xfrm>
            <a:off x="4342367" y="6256475"/>
            <a:ext cx="347678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Notebook, </a:t>
            </a:r>
            <a:r>
              <a:rPr lang="en-US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Jupyter</a:t>
            </a:r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. "Home page, 5 March 2017."</a:t>
            </a:r>
            <a:endParaRPr lang="en-US" sz="12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FF4DA4A-F825-41BD-86FB-22D64D8FB0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196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9113">
        <p159:morph option="byObject"/>
      </p:transition>
    </mc:Choice>
    <mc:Fallback xmlns="">
      <p:transition spd="slow" advTm="191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E8E94-DEA9-45FA-BDB4-321C8BAC7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Launching</a:t>
            </a:r>
          </a:p>
        </p:txBody>
      </p:sp>
      <p:pic>
        <p:nvPicPr>
          <p:cNvPr id="9218" name="Picture 2" descr="https://i.ytimg.com/vi/-MyjG00la2k/maxresdefault.jpg">
            <a:extLst>
              <a:ext uri="{FF2B5EF4-FFF2-40B4-BE49-F238E27FC236}">
                <a16:creationId xmlns:a16="http://schemas.microsoft.com/office/drawing/2014/main" id="{4F1FBEA5-875F-4D4B-8483-2207D69FCD1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9465" y="2057400"/>
            <a:ext cx="7179733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100A1AD8-F116-4A52-AB1A-1C5EBC8868A5}"/>
              </a:ext>
            </a:extLst>
          </p:cNvPr>
          <p:cNvSpPr/>
          <p:nvPr/>
        </p:nvSpPr>
        <p:spPr>
          <a:xfrm>
            <a:off x="5235388" y="2933699"/>
            <a:ext cx="2492188" cy="914401"/>
          </a:xfrm>
          <a:prstGeom prst="wedgeRoundRectCallout">
            <a:avLst>
              <a:gd name="adj1" fmla="val -65833"/>
              <a:gd name="adj2" fmla="val 7310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Jupyter</a:t>
            </a:r>
            <a:r>
              <a:rPr lang="en-US" sz="2800" dirty="0"/>
              <a:t> Notebooks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FE54CFC-E66F-4650-A58C-561812908C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491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171">
        <p159:morph option="byObject"/>
      </p:transition>
    </mc:Choice>
    <mc:Fallback xmlns="">
      <p:transition spd="slow" advTm="151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86E6F-AA23-4784-A082-60B09A0C6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</a:t>
            </a:r>
          </a:p>
        </p:txBody>
      </p:sp>
      <p:pic>
        <p:nvPicPr>
          <p:cNvPr id="10242" name="Picture 2" descr="Image result for jupyter home">
            <a:extLst>
              <a:ext uri="{FF2B5EF4-FFF2-40B4-BE49-F238E27FC236}">
                <a16:creationId xmlns:a16="http://schemas.microsoft.com/office/drawing/2014/main" id="{86F756AA-44C1-40A4-A1C5-9271A60AD94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296" y="2057400"/>
            <a:ext cx="760207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D8EFA95F-E26A-4999-8815-C666361C0CF0}"/>
              </a:ext>
            </a:extLst>
          </p:cNvPr>
          <p:cNvSpPr/>
          <p:nvPr/>
        </p:nvSpPr>
        <p:spPr>
          <a:xfrm>
            <a:off x="627530" y="3785347"/>
            <a:ext cx="2079811" cy="930088"/>
          </a:xfrm>
          <a:prstGeom prst="wedgeRoundRectCallout">
            <a:avLst>
              <a:gd name="adj1" fmla="val 67098"/>
              <a:gd name="adj2" fmla="val 3165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Files and directories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130318E-4AC1-4291-87B8-DE263A6900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92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881">
        <p159:morph option="byObject"/>
      </p:transition>
    </mc:Choice>
    <mc:Fallback xmlns="">
      <p:transition spd="slow" advTm="248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D4B5A-88A2-4119-8F89-44E77A931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</a:t>
            </a:r>
          </a:p>
        </p:txBody>
      </p:sp>
      <p:pic>
        <p:nvPicPr>
          <p:cNvPr id="4" name="Picture 2" descr="Image result for jupyter home">
            <a:extLst>
              <a:ext uri="{FF2B5EF4-FFF2-40B4-BE49-F238E27FC236}">
                <a16:creationId xmlns:a16="http://schemas.microsoft.com/office/drawing/2014/main" id="{D3638E81-2547-4AE8-80D2-8F572B7806C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296" y="2057400"/>
            <a:ext cx="760207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FF6AF233-BBFC-404D-98D9-41AA2DC22CA3}"/>
              </a:ext>
            </a:extLst>
          </p:cNvPr>
          <p:cNvSpPr/>
          <p:nvPr/>
        </p:nvSpPr>
        <p:spPr>
          <a:xfrm>
            <a:off x="9297660" y="3265394"/>
            <a:ext cx="1165412" cy="685800"/>
          </a:xfrm>
          <a:prstGeom prst="wedgeRoundRectCallout">
            <a:avLst>
              <a:gd name="adj1" fmla="val -75143"/>
              <a:gd name="adj2" fmla="val 274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New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0C38E39-FD5F-4F7D-A5EF-6E1E35F829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71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097">
        <p159:morph option="byObject"/>
      </p:transition>
    </mc:Choice>
    <mc:Fallback xmlns="">
      <p:transition spd="slow" advTm="150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F96F8-D924-4D72-9CF2-B7E70BD6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C51AC2-7AEE-4866-AE9F-DE807784D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778919" y="2495550"/>
            <a:ext cx="6600825" cy="3162300"/>
          </a:xfrm>
          <a:prstGeom prst="rect">
            <a:avLst/>
          </a:prstGeom>
        </p:spPr>
      </p:pic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F8254288-9BC2-4AED-8517-9541AA90F327}"/>
              </a:ext>
            </a:extLst>
          </p:cNvPr>
          <p:cNvSpPr/>
          <p:nvPr/>
        </p:nvSpPr>
        <p:spPr>
          <a:xfrm>
            <a:off x="1954307" y="3166783"/>
            <a:ext cx="645458" cy="412376"/>
          </a:xfrm>
          <a:prstGeom prst="wedgeRoundRectCallout">
            <a:avLst>
              <a:gd name="adj1" fmla="val 129167"/>
              <a:gd name="adj2" fmla="val 597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+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6F41DBF-047D-46BD-81EB-0A862E5E5A71}"/>
              </a:ext>
            </a:extLst>
          </p:cNvPr>
          <p:cNvSpPr/>
          <p:nvPr/>
        </p:nvSpPr>
        <p:spPr>
          <a:xfrm>
            <a:off x="694765" y="3836894"/>
            <a:ext cx="1349188" cy="481853"/>
          </a:xfrm>
          <a:prstGeom prst="wedgeRoundRectCallout">
            <a:avLst>
              <a:gd name="adj1" fmla="val 129167"/>
              <a:gd name="adj2" fmla="val 597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Cells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E97B5EC9-AC1D-436A-842C-570A5F03DB5F}"/>
              </a:ext>
            </a:extLst>
          </p:cNvPr>
          <p:cNvSpPr/>
          <p:nvPr/>
        </p:nvSpPr>
        <p:spPr>
          <a:xfrm>
            <a:off x="5404737" y="1748902"/>
            <a:ext cx="1928392" cy="474346"/>
          </a:xfrm>
          <a:prstGeom prst="wedgeRoundRectCallout">
            <a:avLst>
              <a:gd name="adj1" fmla="val -15876"/>
              <a:gd name="adj2" fmla="val 24410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Cell type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AC5B056-83F9-4B1B-8D7A-E7D8DF8932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892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988">
        <p159:morph option="byObject"/>
      </p:transition>
    </mc:Choice>
    <mc:Fallback xmlns="">
      <p:transition spd="slow" advTm="189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34877-5DAC-4B26-8BDC-E9B01733D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600CBC-E9FB-4D10-BA74-DB9B259B6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698613" y="2057400"/>
            <a:ext cx="4761436" cy="4038600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D984B6D-6FDB-43C3-8F12-979A792CCAF3}"/>
              </a:ext>
            </a:extLst>
          </p:cNvPr>
          <p:cNvSpPr/>
          <p:nvPr/>
        </p:nvSpPr>
        <p:spPr>
          <a:xfrm>
            <a:off x="4948518" y="1287780"/>
            <a:ext cx="1380564" cy="934571"/>
          </a:xfrm>
          <a:prstGeom prst="wedgeRoundRectCallout">
            <a:avLst>
              <a:gd name="adj1" fmla="val -22132"/>
              <a:gd name="adj2" fmla="val 7976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Run button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D279F0EC-952D-4488-9CE2-E65815A32211}"/>
              </a:ext>
            </a:extLst>
          </p:cNvPr>
          <p:cNvSpPr/>
          <p:nvPr/>
        </p:nvSpPr>
        <p:spPr>
          <a:xfrm>
            <a:off x="2492187" y="2923615"/>
            <a:ext cx="1225615" cy="608480"/>
          </a:xfrm>
          <a:prstGeom prst="wedgeRoundRectCallout">
            <a:avLst>
              <a:gd name="adj1" fmla="val 100751"/>
              <a:gd name="adj2" fmla="val 20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Code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CCFA36D-3F56-4177-923F-B570170A0D50}"/>
              </a:ext>
            </a:extLst>
          </p:cNvPr>
          <p:cNvSpPr/>
          <p:nvPr/>
        </p:nvSpPr>
        <p:spPr>
          <a:xfrm>
            <a:off x="2330824" y="4205567"/>
            <a:ext cx="1367789" cy="608480"/>
          </a:xfrm>
          <a:prstGeom prst="wedgeRoundRectCallout">
            <a:avLst>
              <a:gd name="adj1" fmla="val 100751"/>
              <a:gd name="adj2" fmla="val 20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Output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4601986-B0A2-4DA7-8219-D073A68913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916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862">
        <p159:morph option="byObject"/>
      </p:transition>
    </mc:Choice>
    <mc:Fallback xmlns="">
      <p:transition spd="slow" advTm="188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D939-34AC-4FBE-8B84-7FAC2DD8A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07F0E-A433-4094-A8EB-43472F0D3B58}"/>
              </a:ext>
            </a:extLst>
          </p:cNvPr>
          <p:cNvSpPr/>
          <p:nvPr/>
        </p:nvSpPr>
        <p:spPr>
          <a:xfrm>
            <a:off x="1143000" y="5726668"/>
            <a:ext cx="8305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https://github.com/adam-p/markdown-here/wiki/Markdown-Cheatsheet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91CE4C-4B81-47BF-AE98-B00A8D95A1B6}"/>
              </a:ext>
            </a:extLst>
          </p:cNvPr>
          <p:cNvSpPr txBox="1"/>
          <p:nvPr/>
        </p:nvSpPr>
        <p:spPr>
          <a:xfrm>
            <a:off x="1143000" y="2503764"/>
            <a:ext cx="533992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# Header</a:t>
            </a:r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This text has *italics*.</a:t>
            </a:r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This text is **bolded**.</a:t>
            </a:r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BACE10-C104-4635-AD6F-DAACB4B62D16}"/>
              </a:ext>
            </a:extLst>
          </p:cNvPr>
          <p:cNvSpPr txBox="1"/>
          <p:nvPr/>
        </p:nvSpPr>
        <p:spPr>
          <a:xfrm>
            <a:off x="7912161" y="2257542"/>
            <a:ext cx="3073277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7030A0"/>
                </a:solidFill>
              </a:rPr>
              <a:t>Header</a:t>
            </a:r>
          </a:p>
          <a:p>
            <a:endParaRPr lang="en-US" sz="2800" dirty="0"/>
          </a:p>
          <a:p>
            <a:r>
              <a:rPr lang="en-US" sz="2800" dirty="0"/>
              <a:t>This text has </a:t>
            </a:r>
            <a:r>
              <a:rPr lang="en-US" sz="2800" i="1" dirty="0"/>
              <a:t>italics</a:t>
            </a:r>
            <a:r>
              <a:rPr lang="en-US" sz="2800" dirty="0"/>
              <a:t>.</a:t>
            </a:r>
          </a:p>
          <a:p>
            <a:endParaRPr lang="en-US" sz="2800" dirty="0"/>
          </a:p>
          <a:p>
            <a:r>
              <a:rPr lang="en-US" sz="2800" dirty="0"/>
              <a:t>This text is </a:t>
            </a:r>
            <a:r>
              <a:rPr lang="en-US" sz="2800" b="1" dirty="0"/>
              <a:t>bolded</a:t>
            </a:r>
            <a:r>
              <a:rPr lang="en-US" sz="2800" dirty="0"/>
              <a:t>.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166376C-E077-461D-B656-42E5E996FBFB}"/>
              </a:ext>
            </a:extLst>
          </p:cNvPr>
          <p:cNvSpPr/>
          <p:nvPr/>
        </p:nvSpPr>
        <p:spPr>
          <a:xfrm>
            <a:off x="6482923" y="2994212"/>
            <a:ext cx="1244653" cy="147021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22196DC-BA19-4BB1-9666-85C947152A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206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8681">
        <p159:morph option="byObject"/>
      </p:transition>
    </mc:Choice>
    <mc:Fallback xmlns="">
      <p:transition spd="slow" advTm="286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14279</TotalTime>
  <Words>648</Words>
  <Application>Microsoft Office PowerPoint</Application>
  <PresentationFormat>Widescreen</PresentationFormat>
  <Paragraphs>79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Courier New</vt:lpstr>
      <vt:lpstr>Basis</vt:lpstr>
      <vt:lpstr>Jupyter Notebooks</vt:lpstr>
      <vt:lpstr>Data Science</vt:lpstr>
      <vt:lpstr>What Are Jupyter Notebooks</vt:lpstr>
      <vt:lpstr>Launching</vt:lpstr>
      <vt:lpstr>Navigating</vt:lpstr>
      <vt:lpstr>Creating</vt:lpstr>
      <vt:lpstr>Cells</vt:lpstr>
      <vt:lpstr>Code</vt:lpstr>
      <vt:lpstr>Markdown</vt:lpstr>
      <vt:lpstr>Downloading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622</cp:revision>
  <dcterms:created xsi:type="dcterms:W3CDTF">2017-06-09T19:25:05Z</dcterms:created>
  <dcterms:modified xsi:type="dcterms:W3CDTF">2018-03-22T04:10:08Z</dcterms:modified>
</cp:coreProperties>
</file>